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4"/>
  </p:notesMasterIdLst>
  <p:sldIdLst>
    <p:sldId id="351" r:id="rId2"/>
    <p:sldId id="355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365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0" d="100"/>
          <a:sy n="80" d="100"/>
        </p:scale>
        <p:origin x="2496" y="870"/>
      </p:cViewPr>
      <p:guideLst>
        <p:guide orient="horz" pos="2160"/>
        <p:guide pos="2880"/>
        <p:guide pos="365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46A51-A367-48F0-8A00-AB3CAE6EB6C2}" type="datetimeFigureOut">
              <a:rPr lang="ko-KR" altLang="en-US" smtClean="0"/>
              <a:t>2023-02-28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3D965E-22DC-4248-959B-6B46A86A2F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939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KSP</a:t>
            </a:r>
            <a:r>
              <a:rPr lang="en-US" altLang="ko-KR" baseline="0" dirty="0"/>
              <a:t> </a:t>
            </a:r>
            <a:r>
              <a:rPr lang="ko-KR" altLang="en-US" baseline="0" dirty="0"/>
              <a:t>과제 개발 중점 분야는 </a:t>
            </a:r>
            <a:r>
              <a:rPr lang="en-US" altLang="ko-KR" baseline="0" dirty="0"/>
              <a:t>IT, </a:t>
            </a:r>
            <a:r>
              <a:rPr lang="ko-KR" altLang="en-US" baseline="0" dirty="0"/>
              <a:t>물류</a:t>
            </a:r>
            <a:r>
              <a:rPr lang="en-US" altLang="ko-KR" baseline="0" dirty="0"/>
              <a:t>, </a:t>
            </a:r>
            <a:r>
              <a:rPr lang="ko-KR" altLang="en-US" baseline="0" dirty="0"/>
              <a:t>전자정부</a:t>
            </a:r>
            <a:r>
              <a:rPr lang="en-US" altLang="ko-KR" baseline="0" dirty="0"/>
              <a:t>, </a:t>
            </a:r>
            <a:r>
              <a:rPr lang="ko-KR" altLang="en-US" baseline="0" dirty="0"/>
              <a:t>과학</a:t>
            </a:r>
            <a:r>
              <a:rPr lang="en-US" altLang="ko-KR" baseline="0" dirty="0"/>
              <a:t>, </a:t>
            </a:r>
            <a:r>
              <a:rPr lang="ko-KR" altLang="en-US" baseline="0" dirty="0"/>
              <a:t>전기</a:t>
            </a:r>
            <a:r>
              <a:rPr lang="en-US" altLang="ko-KR" baseline="0" dirty="0"/>
              <a:t>, </a:t>
            </a:r>
            <a:r>
              <a:rPr lang="ko-KR" altLang="en-US" baseline="0" dirty="0"/>
              <a:t>급수</a:t>
            </a:r>
            <a:r>
              <a:rPr lang="en-US" altLang="ko-KR" baseline="0" dirty="0"/>
              <a:t>, </a:t>
            </a:r>
            <a:r>
              <a:rPr lang="ko-KR" altLang="en-US" baseline="0" dirty="0"/>
              <a:t>산업</a:t>
            </a:r>
            <a:r>
              <a:rPr lang="en-US" altLang="ko-KR" baseline="0" dirty="0"/>
              <a:t>, </a:t>
            </a:r>
            <a:r>
              <a:rPr lang="ko-KR" altLang="en-US" baseline="0" dirty="0"/>
              <a:t>교육</a:t>
            </a:r>
            <a:r>
              <a:rPr lang="en-US" altLang="ko-KR" baseline="0" dirty="0"/>
              <a:t>, </a:t>
            </a:r>
            <a:r>
              <a:rPr lang="ko-KR" altLang="en-US" baseline="0" dirty="0"/>
              <a:t>교통</a:t>
            </a:r>
            <a:r>
              <a:rPr lang="en-US" altLang="ko-KR" baseline="0" dirty="0"/>
              <a:t>, </a:t>
            </a:r>
            <a:r>
              <a:rPr lang="ko-KR" altLang="en-US" baseline="0" dirty="0"/>
              <a:t>조선</a:t>
            </a:r>
            <a:r>
              <a:rPr lang="en-US" altLang="ko-KR" baseline="0" dirty="0"/>
              <a:t>, </a:t>
            </a:r>
            <a:r>
              <a:rPr lang="ko-KR" altLang="en-US" baseline="0" dirty="0"/>
              <a:t>보건 등이며</a:t>
            </a:r>
            <a:r>
              <a:rPr lang="en-US" altLang="ko-KR" baseline="0" dirty="0"/>
              <a:t>,</a:t>
            </a:r>
          </a:p>
          <a:p>
            <a:r>
              <a:rPr lang="ko-KR" altLang="en-US" baseline="0" dirty="0"/>
              <a:t>산업단지 개발</a:t>
            </a:r>
            <a:r>
              <a:rPr lang="en-US" altLang="ko-KR" baseline="0" dirty="0"/>
              <a:t>, </a:t>
            </a:r>
            <a:r>
              <a:rPr lang="ko-KR" altLang="en-US" baseline="0" dirty="0"/>
              <a:t>수출 및 투자 역량개발</a:t>
            </a:r>
            <a:r>
              <a:rPr lang="en-US" altLang="ko-KR" baseline="0" dirty="0"/>
              <a:t>, </a:t>
            </a:r>
            <a:r>
              <a:rPr lang="ko-KR" altLang="en-US" baseline="0" dirty="0"/>
              <a:t>지적재산권 등 수주</a:t>
            </a:r>
            <a:r>
              <a:rPr lang="en-US" altLang="ko-KR" baseline="0" dirty="0"/>
              <a:t>-</a:t>
            </a:r>
            <a:r>
              <a:rPr lang="ko-KR" altLang="en-US" baseline="0" dirty="0"/>
              <a:t>수출 연계가 어려운 분야는 가급적 지양하고 있습니다</a:t>
            </a:r>
            <a:r>
              <a:rPr lang="en-US" altLang="ko-KR" baseline="0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BDA1A-8166-431C-A289-63F2A548179A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2553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BDA1A-8166-431C-A289-63F2A548179A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8028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11D4-2083-478F-9AEC-795DCE67BD5D}" type="datetimeFigureOut">
              <a:rPr lang="ko-KR" altLang="en-US" smtClean="0"/>
              <a:t>2023-02-28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74BC-6A8F-4407-A609-19B87E2E3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9743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11D4-2083-478F-9AEC-795DCE67BD5D}" type="datetimeFigureOut">
              <a:rPr lang="ko-KR" altLang="en-US" smtClean="0"/>
              <a:t>2023-02-28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74BC-6A8F-4407-A609-19B87E2E3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3200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11D4-2083-478F-9AEC-795DCE67BD5D}" type="datetimeFigureOut">
              <a:rPr lang="ko-KR" altLang="en-US" smtClean="0"/>
              <a:t>2023-02-28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74BC-6A8F-4407-A609-19B87E2E3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35742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 userDrawn="1"/>
        </p:nvGrpSpPr>
        <p:grpSpPr>
          <a:xfrm>
            <a:off x="0" y="2447924"/>
            <a:ext cx="9144000" cy="4410076"/>
            <a:chOff x="0" y="2447924"/>
            <a:chExt cx="9144000" cy="4410076"/>
          </a:xfrm>
        </p:grpSpPr>
        <p:sp>
          <p:nvSpPr>
            <p:cNvPr id="8" name="직사각형 7"/>
            <p:cNvSpPr/>
            <p:nvPr/>
          </p:nvSpPr>
          <p:spPr>
            <a:xfrm>
              <a:off x="0" y="2914650"/>
              <a:ext cx="9144000" cy="3943350"/>
            </a:xfrm>
            <a:prstGeom prst="rect">
              <a:avLst/>
            </a:prstGeom>
            <a:pattFill prst="pct10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0" y="2447924"/>
              <a:ext cx="9144000" cy="4077419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" name="직사각형 9"/>
          <p:cNvSpPr/>
          <p:nvPr userDrawn="1"/>
        </p:nvSpPr>
        <p:spPr>
          <a:xfrm>
            <a:off x="0" y="0"/>
            <a:ext cx="9144000" cy="61739"/>
          </a:xfrm>
          <a:prstGeom prst="rect">
            <a:avLst/>
          </a:prstGeom>
          <a:solidFill>
            <a:srgbClr val="0B3A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053092"/>
              </a:solidFill>
            </a:endParaRPr>
          </a:p>
        </p:txBody>
      </p:sp>
      <p:sp>
        <p:nvSpPr>
          <p:cNvPr id="11" name="직각 삼각형 10"/>
          <p:cNvSpPr/>
          <p:nvPr userDrawn="1"/>
        </p:nvSpPr>
        <p:spPr>
          <a:xfrm rot="5400000">
            <a:off x="0" y="61739"/>
            <a:ext cx="350214" cy="350214"/>
          </a:xfrm>
          <a:prstGeom prst="rtTriangle">
            <a:avLst/>
          </a:prstGeom>
          <a:solidFill>
            <a:srgbClr val="0B3A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053092"/>
              </a:solidFill>
            </a:endParaRPr>
          </a:p>
        </p:txBody>
      </p:sp>
      <p:pic>
        <p:nvPicPr>
          <p:cNvPr id="12" name="Picture 2" descr="C:\Users\Administrator\Desktop\소스\로고\kotra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233245"/>
            <a:ext cx="615376" cy="210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8310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11D4-2083-478F-9AEC-795DCE67BD5D}" type="datetimeFigureOut">
              <a:rPr lang="ko-KR" altLang="en-US" smtClean="0"/>
              <a:t>2023-02-28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74BC-6A8F-4407-A609-19B87E2E3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7428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11D4-2083-478F-9AEC-795DCE67BD5D}" type="datetimeFigureOut">
              <a:rPr lang="ko-KR" altLang="en-US" smtClean="0"/>
              <a:t>2023-02-28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74BC-6A8F-4407-A609-19B87E2E3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1958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11D4-2083-478F-9AEC-795DCE67BD5D}" type="datetimeFigureOut">
              <a:rPr lang="ko-KR" altLang="en-US" smtClean="0"/>
              <a:t>2023-02-28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74BC-6A8F-4407-A609-19B87E2E3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9776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11D4-2083-478F-9AEC-795DCE67BD5D}" type="datetimeFigureOut">
              <a:rPr lang="ko-KR" altLang="en-US" smtClean="0"/>
              <a:t>2023-02-28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74BC-6A8F-4407-A609-19B87E2E3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3382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11D4-2083-478F-9AEC-795DCE67BD5D}" type="datetimeFigureOut">
              <a:rPr lang="ko-KR" altLang="en-US" smtClean="0"/>
              <a:t>2023-02-28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74BC-6A8F-4407-A609-19B87E2E3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9905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11D4-2083-478F-9AEC-795DCE67BD5D}" type="datetimeFigureOut">
              <a:rPr lang="ko-KR" altLang="en-US" smtClean="0"/>
              <a:t>2023-02-28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74BC-6A8F-4407-A609-19B87E2E3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7204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11D4-2083-478F-9AEC-795DCE67BD5D}" type="datetimeFigureOut">
              <a:rPr lang="ko-KR" altLang="en-US" smtClean="0"/>
              <a:t>2023-02-28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74BC-6A8F-4407-A609-19B87E2E3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289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11D4-2083-478F-9AEC-795DCE67BD5D}" type="datetimeFigureOut">
              <a:rPr lang="ko-KR" altLang="en-US" smtClean="0"/>
              <a:t>2023-02-28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74BC-6A8F-4407-A609-19B87E2E3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3552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611D4-2083-478F-9AEC-795DCE67BD5D}" type="datetimeFigureOut">
              <a:rPr lang="ko-KR" altLang="en-US" smtClean="0"/>
              <a:t>2023-02-28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374BC-6A8F-4407-A609-19B87E2E3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9225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214" y="88655"/>
            <a:ext cx="775017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spc="-5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0B3A8A"/>
                </a:solidFill>
                <a:latin typeface="+mn-ea"/>
                <a:cs typeface="Arial" panose="020B0604020202020204" pitchFamily="34" charset="0"/>
              </a:rPr>
              <a:t> KSP </a:t>
            </a:r>
            <a:r>
              <a:rPr lang="ko-KR" altLang="en-US" sz="2800" b="1" spc="-5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0B3A8A"/>
                </a:solidFill>
                <a:latin typeface="+mn-ea"/>
                <a:cs typeface="Arial" panose="020B0604020202020204" pitchFamily="34" charset="0"/>
              </a:rPr>
              <a:t>과제 개발 집중 분야</a:t>
            </a:r>
            <a:endParaRPr lang="en-US" altLang="ko-KR" sz="2800" b="1" spc="-50" dirty="0">
              <a:ln>
                <a:solidFill>
                  <a:srgbClr val="5B9BD5">
                    <a:alpha val="0"/>
                  </a:srgbClr>
                </a:solidFill>
              </a:ln>
              <a:solidFill>
                <a:srgbClr val="0B3A8A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9662" y="6192851"/>
            <a:ext cx="7764675" cy="276999"/>
          </a:xfrm>
          <a:prstGeom prst="rect">
            <a:avLst/>
          </a:prstGeom>
          <a:ln w="12700"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▶ </a:t>
            </a:r>
            <a:r>
              <a:rPr lang="ko-KR" alt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비선호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</a:t>
            </a: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분야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: 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단순 </a:t>
            </a: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역량개발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, 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법</a:t>
            </a: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제도개정</a:t>
            </a: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, 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수주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-</a:t>
            </a: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수출 연계가 어려운 분야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078629" y="1124744"/>
            <a:ext cx="1565377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공항</a:t>
            </a:r>
            <a:r>
              <a:rPr lang="en-US" altLang="ko-KR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ko-KR" altLang="en-US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항만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철도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스마트 물류</a:t>
            </a:r>
            <a:endParaRPr lang="en-US" altLang="ko-KR" sz="1100" dirty="0" smtClean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 err="1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콜드체인</a:t>
            </a:r>
            <a:r>
              <a:rPr lang="ko-KR" altLang="en-US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체계 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099449" y="2187906"/>
            <a:ext cx="1617406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지하철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도로</a:t>
            </a:r>
            <a:r>
              <a:rPr lang="en-US" altLang="ko-KR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ko-KR" altLang="en-US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터널</a:t>
            </a:r>
            <a:r>
              <a:rPr lang="en-US" altLang="ko-KR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ko-KR" altLang="en-US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교량</a:t>
            </a:r>
            <a:endParaRPr lang="en-US" altLang="ko-KR" sz="1100" dirty="0" smtClean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스마트모빌리티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교통 시스템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78629" y="3307096"/>
            <a:ext cx="1565378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발전</a:t>
            </a:r>
            <a:r>
              <a:rPr lang="en-US" altLang="ko-KR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ko-KR" altLang="en-US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배전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신재생에너지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스마트 </a:t>
            </a:r>
            <a:r>
              <a:rPr lang="ko-KR" altLang="en-US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그리드</a:t>
            </a:r>
            <a:endParaRPr lang="en-US" altLang="ko-KR" sz="1100" dirty="0" smtClean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전기안전 시스템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1376822" y="5190031"/>
            <a:ext cx="1893966" cy="864096"/>
          </a:xfrm>
          <a:prstGeom prst="rect">
            <a:avLst/>
          </a:prstGeom>
          <a:solidFill>
            <a:srgbClr val="192455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rgbClr val="E6EE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전자정부</a:t>
            </a:r>
            <a:endParaRPr lang="en-US" altLang="ko-KR" sz="1400" b="1" dirty="0" smtClean="0">
              <a:solidFill>
                <a:srgbClr val="E6EE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ko-KR" altLang="en-US" sz="1400" b="1" dirty="0" smtClean="0">
                <a:solidFill>
                  <a:srgbClr val="E6EE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시스템</a:t>
            </a:r>
            <a:endParaRPr lang="ko-KR" altLang="en-US" sz="1400" b="1" dirty="0">
              <a:solidFill>
                <a:srgbClr val="E6EE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그림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4207531"/>
            <a:ext cx="1145781" cy="8691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5" name="그림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2203519"/>
            <a:ext cx="1145781" cy="8691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그림 3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1" t="53571" r="5040"/>
          <a:stretch/>
        </p:blipFill>
        <p:spPr>
          <a:xfrm>
            <a:off x="189790" y="5190031"/>
            <a:ext cx="1140053" cy="8640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" name="그림 3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98" r="3548"/>
          <a:stretch/>
        </p:blipFill>
        <p:spPr>
          <a:xfrm>
            <a:off x="179512" y="3248236"/>
            <a:ext cx="1145782" cy="8582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그림 3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51503"/>
            <a:ext cx="1145782" cy="8761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0" name="직사각형 39"/>
          <p:cNvSpPr/>
          <p:nvPr/>
        </p:nvSpPr>
        <p:spPr>
          <a:xfrm>
            <a:off x="1376821" y="4221088"/>
            <a:ext cx="1893967" cy="864096"/>
          </a:xfrm>
          <a:prstGeom prst="rect">
            <a:avLst/>
          </a:prstGeom>
          <a:solidFill>
            <a:srgbClr val="192455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solidFill>
                  <a:srgbClr val="E6EE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endParaRPr lang="ko-KR" altLang="en-US" sz="1400" b="1" dirty="0">
              <a:solidFill>
                <a:srgbClr val="E6EE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1376292" y="3252104"/>
            <a:ext cx="1894497" cy="864096"/>
          </a:xfrm>
          <a:prstGeom prst="rect">
            <a:avLst/>
          </a:prstGeom>
          <a:solidFill>
            <a:srgbClr val="192455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rgbClr val="E6EE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에너지</a:t>
            </a:r>
            <a:endParaRPr lang="ko-KR" altLang="en-US" sz="1400" b="1" dirty="0">
              <a:solidFill>
                <a:srgbClr val="E6EE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1396554" y="2222840"/>
            <a:ext cx="1874236" cy="864096"/>
          </a:xfrm>
          <a:prstGeom prst="rect">
            <a:avLst/>
          </a:prstGeom>
          <a:solidFill>
            <a:srgbClr val="192455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solidFill>
                  <a:srgbClr val="E6EE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교통</a:t>
            </a:r>
          </a:p>
        </p:txBody>
      </p:sp>
      <p:sp>
        <p:nvSpPr>
          <p:cNvPr id="43" name="직사각형 42"/>
          <p:cNvSpPr/>
          <p:nvPr/>
        </p:nvSpPr>
        <p:spPr>
          <a:xfrm>
            <a:off x="1396554" y="1161570"/>
            <a:ext cx="1874236" cy="864096"/>
          </a:xfrm>
          <a:prstGeom prst="rect">
            <a:avLst/>
          </a:prstGeom>
          <a:solidFill>
            <a:srgbClr val="192455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solidFill>
                  <a:srgbClr val="E6EE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LOGISTICS</a:t>
            </a:r>
            <a:endParaRPr lang="ko-KR" altLang="en-US" sz="1400" b="1" dirty="0">
              <a:solidFill>
                <a:srgbClr val="E6EE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5841317" y="4190062"/>
            <a:ext cx="1893967" cy="864096"/>
          </a:xfrm>
          <a:prstGeom prst="rect">
            <a:avLst/>
          </a:prstGeom>
          <a:solidFill>
            <a:srgbClr val="192455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rgbClr val="E6EE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보건</a:t>
            </a:r>
            <a:r>
              <a:rPr lang="en-US" altLang="ko-KR" sz="1400" b="1" dirty="0" smtClean="0">
                <a:solidFill>
                  <a:srgbClr val="E6EE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ko-KR" altLang="en-US" sz="1400" b="1" dirty="0" smtClean="0">
                <a:solidFill>
                  <a:srgbClr val="E6EE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의료</a:t>
            </a:r>
            <a:r>
              <a:rPr lang="en-US" altLang="ko-KR" sz="1400" b="1" dirty="0" smtClean="0">
                <a:solidFill>
                  <a:srgbClr val="E6EE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ko-KR" altLang="en-US" sz="1400" b="1" dirty="0" smtClean="0">
                <a:solidFill>
                  <a:srgbClr val="E6EE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위생</a:t>
            </a:r>
            <a:endParaRPr lang="ko-KR" altLang="en-US" sz="1400" b="1" dirty="0">
              <a:solidFill>
                <a:srgbClr val="E6EE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5840788" y="3221078"/>
            <a:ext cx="1894497" cy="864096"/>
          </a:xfrm>
          <a:prstGeom prst="rect">
            <a:avLst/>
          </a:prstGeom>
          <a:solidFill>
            <a:srgbClr val="192455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solidFill>
                  <a:srgbClr val="E6EE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교육</a:t>
            </a:r>
          </a:p>
        </p:txBody>
      </p:sp>
      <p:sp>
        <p:nvSpPr>
          <p:cNvPr id="71" name="직사각형 70"/>
          <p:cNvSpPr/>
          <p:nvPr/>
        </p:nvSpPr>
        <p:spPr>
          <a:xfrm>
            <a:off x="5861050" y="2191814"/>
            <a:ext cx="1874236" cy="864096"/>
          </a:xfrm>
          <a:prstGeom prst="rect">
            <a:avLst/>
          </a:prstGeom>
          <a:solidFill>
            <a:srgbClr val="192455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rgbClr val="E6EE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SOC-</a:t>
            </a:r>
            <a:r>
              <a:rPr lang="ko-KR" altLang="en-US" sz="1400" b="1" dirty="0" smtClean="0">
                <a:solidFill>
                  <a:srgbClr val="E6EE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산업 </a:t>
            </a:r>
            <a:endParaRPr lang="ko-KR" altLang="en-US" sz="1400" b="1" dirty="0">
              <a:solidFill>
                <a:srgbClr val="E6EE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5861050" y="1130544"/>
            <a:ext cx="1874236" cy="864096"/>
          </a:xfrm>
          <a:prstGeom prst="rect">
            <a:avLst/>
          </a:prstGeom>
          <a:solidFill>
            <a:srgbClr val="192455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rgbClr val="E6EE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수자원</a:t>
            </a:r>
            <a:endParaRPr lang="ko-KR" altLang="en-US" sz="1400" b="1" dirty="0">
              <a:solidFill>
                <a:srgbClr val="E6EE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3" name="그림 7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115143"/>
            <a:ext cx="1145782" cy="8794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4" name="그림 73"/>
          <p:cNvPicPr preferRelativeResize="0"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185107"/>
            <a:ext cx="1148511" cy="8708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5" name="그림 7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217210"/>
            <a:ext cx="1145782" cy="8582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6" name="그림 75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65" r="5586"/>
          <a:stretch/>
        </p:blipFill>
        <p:spPr>
          <a:xfrm>
            <a:off x="4644008" y="4176505"/>
            <a:ext cx="1145782" cy="8691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7" name="TextBox 76"/>
          <p:cNvSpPr txBox="1"/>
          <p:nvPr/>
        </p:nvSpPr>
        <p:spPr>
          <a:xfrm>
            <a:off x="3092347" y="4301584"/>
            <a:ext cx="1888576" cy="66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통신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인증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사이버 보안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551452" y="1204590"/>
            <a:ext cx="1592548" cy="66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상하수도 인프라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유지 및 보수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지역 개발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099449" y="5186575"/>
            <a:ext cx="2120824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관세</a:t>
            </a:r>
            <a:r>
              <a:rPr lang="en-US" altLang="ko-KR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ko-KR" altLang="en-US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통관 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조달</a:t>
            </a:r>
            <a:r>
              <a:rPr lang="en-US" altLang="ko-KR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ko-KR" altLang="en-US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재정관리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안전</a:t>
            </a:r>
            <a:r>
              <a:rPr lang="en-US" altLang="ko-KR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ko-KR" altLang="en-US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재난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국가재정 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527588" y="4262011"/>
            <a:ext cx="2120824" cy="66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원격의료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보험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헬스케어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541199" y="3321009"/>
            <a:ext cx="2120824" cy="66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인적자원 개발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교육 시스템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평가 방법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546482" y="2244493"/>
            <a:ext cx="2120824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스마트시티</a:t>
            </a:r>
            <a:endParaRPr lang="en-US" altLang="ko-KR" sz="1100" dirty="0" smtClean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제조업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경쟁력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혁신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3" name="직사각형 82"/>
          <p:cNvSpPr/>
          <p:nvPr/>
        </p:nvSpPr>
        <p:spPr>
          <a:xfrm>
            <a:off x="1376292" y="1162199"/>
            <a:ext cx="1874236" cy="864096"/>
          </a:xfrm>
          <a:prstGeom prst="rect">
            <a:avLst/>
          </a:prstGeom>
          <a:solidFill>
            <a:srgbClr val="192455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solidFill>
                  <a:srgbClr val="E6EE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물류</a:t>
            </a:r>
          </a:p>
        </p:txBody>
      </p:sp>
      <p:sp>
        <p:nvSpPr>
          <p:cNvPr id="45" name="직사각형 44"/>
          <p:cNvSpPr/>
          <p:nvPr/>
        </p:nvSpPr>
        <p:spPr>
          <a:xfrm>
            <a:off x="5830758" y="5184437"/>
            <a:ext cx="1893967" cy="864096"/>
          </a:xfrm>
          <a:prstGeom prst="rect">
            <a:avLst/>
          </a:prstGeom>
          <a:solidFill>
            <a:srgbClr val="192455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rgbClr val="E6EE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그린</a:t>
            </a:r>
            <a:r>
              <a:rPr lang="en-US" altLang="ko-KR" sz="1400" b="1" dirty="0" smtClean="0">
                <a:solidFill>
                  <a:srgbClr val="E6EE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1400" b="1" dirty="0" err="1" smtClean="0">
                <a:solidFill>
                  <a:srgbClr val="E6EE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스마트팜</a:t>
            </a:r>
            <a:endParaRPr lang="ko-KR" altLang="en-US" sz="1400" b="1" dirty="0">
              <a:solidFill>
                <a:srgbClr val="E6EE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517029" y="5256386"/>
            <a:ext cx="2120824" cy="107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en-US" altLang="ko-KR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ITMO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전기</a:t>
            </a:r>
            <a:r>
              <a:rPr lang="en-US" altLang="ko-KR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/ </a:t>
            </a:r>
            <a:r>
              <a:rPr lang="ko-KR" altLang="en-US" sz="1100" dirty="0" err="1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수소차</a:t>
            </a:r>
            <a:endParaRPr lang="en-US" altLang="ko-KR" sz="1100" dirty="0" smtClean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9388" lvl="1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altLang="ko-KR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     </a:t>
            </a:r>
            <a:r>
              <a:rPr lang="ko-KR" altLang="en-US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충전 인프라 </a:t>
            </a: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r>
              <a:rPr lang="ko-KR" altLang="en-US" sz="1100" dirty="0" err="1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스마트팜</a:t>
            </a:r>
            <a:r>
              <a:rPr lang="ko-KR" altLang="en-US" sz="11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프로젝트</a:t>
            </a:r>
            <a:endParaRPr lang="en-US" altLang="ko-KR" sz="1100" dirty="0" smtClean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50838" lvl="1" indent="-171450" algn="just" fontAlgn="base">
              <a:spcBef>
                <a:spcPct val="20000"/>
              </a:spcBef>
              <a:spcAft>
                <a:spcPct val="0"/>
              </a:spcAft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l"/>
            </a:pPr>
            <a:endParaRPr lang="en-US" altLang="ko-KR" sz="11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그림 47" descr="화면 캡처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809" y="5186342"/>
            <a:ext cx="1118013" cy="8627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01404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214" y="88655"/>
            <a:ext cx="775017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2800" b="1" spc="-50" dirty="0" err="1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0B3A8A"/>
                </a:solidFill>
                <a:latin typeface="+mn-ea"/>
                <a:cs typeface="Arial" panose="020B0604020202020204" pitchFamily="34" charset="0"/>
              </a:rPr>
              <a:t>협력가능</a:t>
            </a:r>
            <a:r>
              <a:rPr lang="ko-KR" altLang="en-US" sz="2800" b="1" spc="-5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0B3A8A"/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ko-KR" altLang="en-US" sz="2800" b="1" spc="-50" dirty="0" err="1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0B3A8A"/>
                </a:solidFill>
                <a:latin typeface="+mn-ea"/>
                <a:cs typeface="Arial" panose="020B0604020202020204" pitchFamily="34" charset="0"/>
              </a:rPr>
              <a:t>주요분야</a:t>
            </a:r>
            <a:r>
              <a:rPr lang="ko-KR" altLang="en-US" sz="2800" b="1" spc="-5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0B3A8A"/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ko-KR" altLang="en-US" sz="2800" b="1" spc="-50" dirty="0" err="1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0B3A8A"/>
                </a:solidFill>
                <a:latin typeface="+mn-ea"/>
                <a:cs typeface="Arial" panose="020B0604020202020204" pitchFamily="34" charset="0"/>
              </a:rPr>
              <a:t>과제명</a:t>
            </a:r>
            <a:r>
              <a:rPr lang="ko-KR" altLang="en-US" sz="2800" b="1" spc="-5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0B3A8A"/>
                </a:solidFill>
                <a:latin typeface="+mn-ea"/>
                <a:cs typeface="Arial" panose="020B0604020202020204" pitchFamily="34" charset="0"/>
              </a:rPr>
              <a:t> 예시</a:t>
            </a:r>
            <a:endParaRPr lang="en-US" altLang="ko-KR" sz="2800" b="1" spc="-50" dirty="0">
              <a:ln>
                <a:solidFill>
                  <a:srgbClr val="5B9BD5">
                    <a:alpha val="0"/>
                  </a:srgbClr>
                </a:solidFill>
              </a:ln>
              <a:solidFill>
                <a:srgbClr val="0B3A8A"/>
              </a:solidFill>
              <a:latin typeface="+mn-ea"/>
              <a:cs typeface="Arial" panose="020B0604020202020204" pitchFamily="34" charset="0"/>
            </a:endParaRPr>
          </a:p>
        </p:txBody>
      </p:sp>
      <p:graphicFrame>
        <p:nvGraphicFramePr>
          <p:cNvPr id="45" name="표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4362313"/>
              </p:ext>
            </p:extLst>
          </p:nvPr>
        </p:nvGraphicFramePr>
        <p:xfrm>
          <a:off x="113980" y="1102588"/>
          <a:ext cx="8897083" cy="49187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9393">
                  <a:extLst>
                    <a:ext uri="{9D8B030D-6E8A-4147-A177-3AD203B41FA5}">
                      <a16:colId xmlns:a16="http://schemas.microsoft.com/office/drawing/2014/main" val="3077295966"/>
                    </a:ext>
                  </a:extLst>
                </a:gridCol>
                <a:gridCol w="1394682">
                  <a:extLst>
                    <a:ext uri="{9D8B030D-6E8A-4147-A177-3AD203B41FA5}">
                      <a16:colId xmlns:a16="http://schemas.microsoft.com/office/drawing/2014/main" val="3358356979"/>
                    </a:ext>
                  </a:extLst>
                </a:gridCol>
                <a:gridCol w="6123008">
                  <a:extLst>
                    <a:ext uri="{9D8B030D-6E8A-4147-A177-3AD203B41FA5}">
                      <a16:colId xmlns:a16="http://schemas.microsoft.com/office/drawing/2014/main" val="1462173427"/>
                    </a:ext>
                  </a:extLst>
                </a:gridCol>
              </a:tblGrid>
              <a:tr h="983740">
                <a:tc>
                  <a:txBody>
                    <a:bodyPr/>
                    <a:lstStyle/>
                    <a:p>
                      <a:pPr latinLnBrk="1"/>
                      <a:endParaRPr lang="ko-KR" altLang="en-US" sz="1700" dirty="0"/>
                    </a:p>
                  </a:txBody>
                  <a:tcPr marL="84406" marR="84406" marT="42203" marB="42203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b="1" dirty="0">
                          <a:solidFill>
                            <a:schemeClr val="tx1"/>
                          </a:solidFill>
                        </a:rPr>
                        <a:t>물류</a:t>
                      </a:r>
                      <a:endParaRPr lang="en-US" altLang="ko-KR" sz="1500" b="1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0838" lvl="1" indent="-171450" algn="just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>
                            <a:lumMod val="40000"/>
                            <a:lumOff val="60000"/>
                          </a:srgbClr>
                        </a:buClr>
                        <a:buSzPct val="80000"/>
                        <a:buFont typeface="Wingdings" panose="05000000000000000000" pitchFamily="2" charset="2"/>
                        <a:buChar char="l"/>
                      </a:pPr>
                      <a:r>
                        <a:rPr lang="en-US" altLang="ko-KR" sz="1100" dirty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Development &amp; Improvement of </a:t>
                      </a: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Airport Management System</a:t>
                      </a:r>
                      <a:endParaRPr lang="en-US" altLang="ko-KR" sz="1100" dirty="0">
                        <a:solidFill>
                          <a:prstClr val="black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50838" lvl="1" indent="-171450" algn="just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>
                            <a:lumMod val="40000"/>
                            <a:lumOff val="60000"/>
                          </a:srgbClr>
                        </a:buClr>
                        <a:buSzPct val="80000"/>
                        <a:buFont typeface="Wingdings" panose="05000000000000000000" pitchFamily="2" charset="2"/>
                        <a:buChar char="l"/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Maximization </a:t>
                      </a:r>
                      <a:r>
                        <a:rPr lang="en-US" altLang="ko-KR" sz="1100" dirty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of Port and Logistics </a:t>
                      </a: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Infrastructure</a:t>
                      </a:r>
                    </a:p>
                    <a:p>
                      <a:pPr marL="350838" lvl="1" indent="-171450" algn="just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>
                            <a:lumMod val="40000"/>
                            <a:lumOff val="60000"/>
                          </a:srgbClr>
                        </a:buClr>
                        <a:buSzPct val="80000"/>
                        <a:buFont typeface="Wingdings" panose="05000000000000000000" pitchFamily="2" charset="2"/>
                        <a:buChar char="l"/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Integrated Smart Logistic System </a:t>
                      </a:r>
                      <a:r>
                        <a:rPr lang="en-US" altLang="ko-KR" sz="1100" dirty="0" err="1" smtClean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Stucture</a:t>
                      </a:r>
                      <a:endParaRPr lang="en-US" altLang="ko-KR" sz="1100" dirty="0" smtClean="0">
                        <a:solidFill>
                          <a:prstClr val="black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50838" lvl="1" indent="-171450" algn="just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>
                            <a:lumMod val="40000"/>
                            <a:lumOff val="60000"/>
                          </a:srgbClr>
                        </a:buClr>
                        <a:buSzPct val="80000"/>
                        <a:buFont typeface="Wingdings" panose="05000000000000000000" pitchFamily="2" charset="2"/>
                        <a:buChar char="l"/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Cold Chain Infrastructure Development to increase local export</a:t>
                      </a:r>
                      <a:endParaRPr lang="en-US" altLang="ko-KR" sz="1100" dirty="0">
                        <a:solidFill>
                          <a:prstClr val="black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0534419"/>
                  </a:ext>
                </a:extLst>
              </a:tr>
              <a:tr h="983740">
                <a:tc>
                  <a:txBody>
                    <a:bodyPr/>
                    <a:lstStyle/>
                    <a:p>
                      <a:pPr latinLnBrk="1"/>
                      <a:endParaRPr lang="ko-KR" altLang="en-US" sz="1700" dirty="0"/>
                    </a:p>
                  </a:txBody>
                  <a:tcPr marL="84406" marR="84406" marT="42203" marB="42203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b="1" dirty="0">
                          <a:solidFill>
                            <a:schemeClr val="tx1"/>
                          </a:solidFill>
                        </a:rPr>
                        <a:t>교통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0838" lvl="1" indent="-171450" algn="just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>
                            <a:lumMod val="40000"/>
                            <a:lumOff val="60000"/>
                          </a:srgbClr>
                        </a:buClr>
                        <a:buSzPct val="80000"/>
                        <a:buFont typeface="Wingdings" panose="05000000000000000000" pitchFamily="2" charset="2"/>
                        <a:buChar char="l"/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Establishment</a:t>
                      </a:r>
                      <a:r>
                        <a:rPr lang="en-US" altLang="ko-KR" sz="1100" baseline="0" dirty="0" smtClean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of </a:t>
                      </a:r>
                      <a:r>
                        <a:rPr lang="en-US" altLang="ko-KR" sz="1100" dirty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Intelligent Transport Systems (ITS)</a:t>
                      </a:r>
                    </a:p>
                    <a:p>
                      <a:pPr marL="350838" lvl="1" indent="-171450" algn="just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>
                            <a:lumMod val="40000"/>
                            <a:lumOff val="60000"/>
                          </a:srgbClr>
                        </a:buClr>
                        <a:buSzPct val="80000"/>
                        <a:buFont typeface="Wingdings" panose="05000000000000000000" pitchFamily="2" charset="2"/>
                        <a:buChar char="l"/>
                      </a:pPr>
                      <a:r>
                        <a:rPr lang="en-US" altLang="ko-KR" sz="1100" dirty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Development of a National Transportation Master </a:t>
                      </a: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Plan</a:t>
                      </a:r>
                    </a:p>
                    <a:p>
                      <a:pPr marL="350838" lvl="1" indent="-171450" algn="just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>
                            <a:lumMod val="40000"/>
                            <a:lumOff val="60000"/>
                          </a:srgbClr>
                        </a:buClr>
                        <a:buSzPct val="80000"/>
                        <a:buFont typeface="Wingdings" panose="05000000000000000000" pitchFamily="2" charset="2"/>
                        <a:buChar char="l"/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Integrated Public Transportation Paying System</a:t>
                      </a:r>
                    </a:p>
                    <a:p>
                      <a:pPr marL="350838" lvl="1" indent="-171450" algn="just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>
                            <a:lumMod val="40000"/>
                            <a:lumOff val="60000"/>
                          </a:srgbClr>
                        </a:buClr>
                        <a:buSzPct val="80000"/>
                        <a:buFont typeface="Wingdings" panose="05000000000000000000" pitchFamily="2" charset="2"/>
                        <a:buChar char="l"/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Electric Vehicle Charging Infrastructure </a:t>
                      </a:r>
                      <a:r>
                        <a:rPr lang="en-US" altLang="ko-KR" sz="1100" smtClean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and System</a:t>
                      </a:r>
                      <a:endParaRPr lang="en-US" altLang="ko-KR" sz="1100" dirty="0">
                        <a:solidFill>
                          <a:prstClr val="black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6353392"/>
                  </a:ext>
                </a:extLst>
              </a:tr>
              <a:tr h="983740">
                <a:tc>
                  <a:txBody>
                    <a:bodyPr/>
                    <a:lstStyle/>
                    <a:p>
                      <a:pPr latinLnBrk="1"/>
                      <a:endParaRPr lang="ko-KR" altLang="en-US" sz="1700" dirty="0"/>
                    </a:p>
                  </a:txBody>
                  <a:tcPr marL="84406" marR="84406" marT="42203" marB="42203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b="1" dirty="0">
                          <a:solidFill>
                            <a:schemeClr val="tx1"/>
                          </a:solidFill>
                        </a:rPr>
                        <a:t>전기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0838" lvl="1" indent="-171450" algn="just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>
                            <a:lumMod val="40000"/>
                            <a:lumOff val="60000"/>
                          </a:srgbClr>
                        </a:buClr>
                        <a:buSzPct val="80000"/>
                        <a:buFont typeface="Wingdings" panose="05000000000000000000" pitchFamily="2" charset="2"/>
                        <a:buChar char="l"/>
                      </a:pPr>
                      <a:r>
                        <a:rPr lang="en-US" altLang="ko-KR" sz="1100" dirty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Rural Electrification Project for Expansion of Power Supply</a:t>
                      </a:r>
                    </a:p>
                    <a:p>
                      <a:pPr marL="350838" lvl="1" indent="-171450" algn="just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>
                            <a:lumMod val="40000"/>
                            <a:lumOff val="60000"/>
                          </a:srgbClr>
                        </a:buClr>
                        <a:buSzPct val="80000"/>
                        <a:buFont typeface="Wingdings" panose="05000000000000000000" pitchFamily="2" charset="2"/>
                        <a:buChar char="l"/>
                      </a:pPr>
                      <a:r>
                        <a:rPr lang="en-US" altLang="ko-KR" sz="1100" dirty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Capacity Building for Development of the Renewable Energy &amp; Industrial Sectors</a:t>
                      </a:r>
                    </a:p>
                    <a:p>
                      <a:pPr marL="350838" lvl="1" indent="-171450" algn="just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>
                            <a:lumMod val="40000"/>
                            <a:lumOff val="60000"/>
                          </a:srgbClr>
                        </a:buClr>
                        <a:buSzPct val="80000"/>
                        <a:buFont typeface="Wingdings" panose="05000000000000000000" pitchFamily="2" charset="2"/>
                        <a:buChar char="l"/>
                      </a:pPr>
                      <a:r>
                        <a:rPr lang="en-US" altLang="ko-KR" sz="1100" dirty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Raising the Quality and Efficiency of Energy distribution Infrastructure</a:t>
                      </a:r>
                    </a:p>
                    <a:p>
                      <a:pPr marL="350838" lvl="1" indent="-171450" algn="just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>
                            <a:lumMod val="40000"/>
                            <a:lumOff val="60000"/>
                          </a:srgbClr>
                        </a:buClr>
                        <a:buSzPct val="80000"/>
                        <a:buFont typeface="Wingdings" panose="05000000000000000000" pitchFamily="2" charset="2"/>
                        <a:buChar char="l"/>
                      </a:pPr>
                      <a:r>
                        <a:rPr lang="en-US" altLang="ko-KR" sz="1100" dirty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Energy Efficiency Improvement and New and Renewable Energy Development Strategies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084038"/>
                  </a:ext>
                </a:extLst>
              </a:tr>
              <a:tr h="983740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4406" marR="84406" marT="42203" marB="42203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b="1" dirty="0">
                          <a:solidFill>
                            <a:schemeClr val="tx1"/>
                          </a:solidFill>
                        </a:rPr>
                        <a:t>IT</a:t>
                      </a:r>
                      <a:endParaRPr lang="ko-KR" alt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0838" lvl="1" indent="-171450" algn="just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>
                            <a:lumMod val="40000"/>
                            <a:lumOff val="60000"/>
                          </a:srgbClr>
                        </a:buClr>
                        <a:buSzPct val="80000"/>
                        <a:buFont typeface="Wingdings" panose="05000000000000000000" pitchFamily="2" charset="2"/>
                        <a:buChar char="l"/>
                      </a:pPr>
                      <a:r>
                        <a:rPr lang="en-US" altLang="ko-KR" sz="1100" dirty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Strengthening National Spectrum Management and Monitoring System(NSMMS) </a:t>
                      </a:r>
                    </a:p>
                    <a:p>
                      <a:pPr marL="350838" lvl="1" indent="-171450" algn="just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>
                            <a:lumMod val="40000"/>
                            <a:lumOff val="60000"/>
                          </a:srgbClr>
                        </a:buClr>
                        <a:buSzPct val="80000"/>
                        <a:buFont typeface="Wingdings" panose="05000000000000000000" pitchFamily="2" charset="2"/>
                        <a:buChar char="l"/>
                      </a:pPr>
                      <a:r>
                        <a:rPr lang="en-US" altLang="ko-KR" sz="1100" dirty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Advising and Consulting for the Implementation of Broadband Infrastructure</a:t>
                      </a:r>
                    </a:p>
                    <a:p>
                      <a:pPr marL="350838" lvl="1" indent="-171450" algn="just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>
                            <a:lumMod val="40000"/>
                            <a:lumOff val="60000"/>
                          </a:srgbClr>
                        </a:buClr>
                        <a:buSzPct val="80000"/>
                        <a:buFont typeface="Wingdings" panose="05000000000000000000" pitchFamily="2" charset="2"/>
                        <a:buChar char="l"/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Feasibility </a:t>
                      </a:r>
                      <a:r>
                        <a:rPr lang="en-US" altLang="ko-KR" sz="1100" dirty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Study/Research for the Implementation of the National ICT Master </a:t>
                      </a: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Plan</a:t>
                      </a:r>
                    </a:p>
                    <a:p>
                      <a:pPr marL="350838" marR="0" lvl="1" indent="-17145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>
                            <a:lumMod val="40000"/>
                            <a:lumOff val="60000"/>
                          </a:srgbClr>
                        </a:buClr>
                        <a:buSzPct val="80000"/>
                        <a:buFont typeface="Wingdings" panose="05000000000000000000" pitchFamily="2" charset="2"/>
                        <a:buChar char="l"/>
                        <a:tabLst/>
                        <a:defRPr/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Development of the Framework for Establishment of Effective Cloud Based Data System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6770817"/>
                  </a:ext>
                </a:extLst>
              </a:tr>
              <a:tr h="983740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4406" marR="84406" marT="42203" marB="42203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b="1" dirty="0">
                          <a:solidFill>
                            <a:schemeClr val="tx1"/>
                          </a:solidFill>
                        </a:rPr>
                        <a:t>전자정부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0838" marR="0" lvl="1" indent="-17145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>
                            <a:lumMod val="40000"/>
                            <a:lumOff val="60000"/>
                          </a:srgbClr>
                        </a:buClr>
                        <a:buSzPct val="80000"/>
                        <a:buFont typeface="Wingdings" panose="05000000000000000000" pitchFamily="2" charset="2"/>
                        <a:buChar char="l"/>
                        <a:tabLst/>
                        <a:defRPr/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Policy Consultation on the Pension Fund and National Digital Certification System</a:t>
                      </a:r>
                    </a:p>
                    <a:p>
                      <a:pPr marL="350838" lvl="1" indent="-171450" algn="just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>
                            <a:lumMod val="40000"/>
                            <a:lumOff val="60000"/>
                          </a:srgbClr>
                        </a:buClr>
                        <a:buSzPct val="80000"/>
                        <a:buFont typeface="Wingdings" panose="05000000000000000000" pitchFamily="2" charset="2"/>
                        <a:buChar char="l"/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Consultation Establishment </a:t>
                      </a:r>
                      <a:r>
                        <a:rPr lang="en-US" altLang="ko-KR" sz="1100" dirty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of Automated Taxation </a:t>
                      </a: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System</a:t>
                      </a:r>
                    </a:p>
                    <a:p>
                      <a:pPr marL="350838" lvl="1" indent="-171450" algn="just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>
                            <a:lumMod val="40000"/>
                            <a:lumOff val="60000"/>
                          </a:srgbClr>
                        </a:buClr>
                        <a:buSzPct val="80000"/>
                        <a:buFont typeface="Wingdings" panose="05000000000000000000" pitchFamily="2" charset="2"/>
                        <a:buChar char="l"/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Smart Tourist Management System</a:t>
                      </a:r>
                    </a:p>
                    <a:p>
                      <a:pPr marL="350838" lvl="1" indent="-171450" algn="just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>
                            <a:lumMod val="40000"/>
                            <a:lumOff val="60000"/>
                          </a:srgbClr>
                        </a:buClr>
                        <a:buSzPct val="80000"/>
                        <a:buFont typeface="Wingdings" panose="05000000000000000000" pitchFamily="2" charset="2"/>
                        <a:buChar char="l"/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Health and Insurance Management System </a:t>
                      </a:r>
                      <a:endParaRPr lang="en-US" altLang="ko-KR" sz="1100" dirty="0">
                        <a:solidFill>
                          <a:prstClr val="black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733049"/>
                  </a:ext>
                </a:extLst>
              </a:tr>
            </a:tbl>
          </a:graphicData>
        </a:graphic>
      </p:graphicFrame>
      <p:pic>
        <p:nvPicPr>
          <p:cNvPr id="46" name="그림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53" y="4071831"/>
            <a:ext cx="1329378" cy="942279"/>
          </a:xfrm>
          <a:prstGeom prst="rect">
            <a:avLst/>
          </a:prstGeom>
          <a:effectLst/>
        </p:spPr>
      </p:pic>
      <p:pic>
        <p:nvPicPr>
          <p:cNvPr id="47" name="그림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50" y="2104694"/>
            <a:ext cx="1333981" cy="939790"/>
          </a:xfrm>
          <a:prstGeom prst="rect">
            <a:avLst/>
          </a:prstGeom>
          <a:effectLst/>
        </p:spPr>
      </p:pic>
      <p:pic>
        <p:nvPicPr>
          <p:cNvPr id="48" name="그림 4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1" t="53571" r="5040"/>
          <a:stretch/>
        </p:blipFill>
        <p:spPr>
          <a:xfrm>
            <a:off x="127901" y="5054568"/>
            <a:ext cx="1320061" cy="833783"/>
          </a:xfrm>
          <a:prstGeom prst="rect">
            <a:avLst/>
          </a:prstGeom>
          <a:effectLst/>
        </p:spPr>
      </p:pic>
      <p:pic>
        <p:nvPicPr>
          <p:cNvPr id="49" name="그림 4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98" r="3548"/>
          <a:stretch/>
        </p:blipFill>
        <p:spPr>
          <a:xfrm>
            <a:off x="128150" y="3091584"/>
            <a:ext cx="1333981" cy="935637"/>
          </a:xfrm>
          <a:prstGeom prst="rect">
            <a:avLst/>
          </a:prstGeom>
          <a:effectLst/>
        </p:spPr>
      </p:pic>
      <p:pic>
        <p:nvPicPr>
          <p:cNvPr id="50" name="그림 4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01" y="1122349"/>
            <a:ext cx="1327021" cy="94188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475828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325</Words>
  <Application>Microsoft Office PowerPoint</Application>
  <PresentationFormat>화면 슬라이드 쇼(4:3)</PresentationFormat>
  <Paragraphs>80</Paragraphs>
  <Slides>2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Windows 사용자</cp:lastModifiedBy>
  <cp:revision>5</cp:revision>
  <dcterms:created xsi:type="dcterms:W3CDTF">2022-06-24T01:37:42Z</dcterms:created>
  <dcterms:modified xsi:type="dcterms:W3CDTF">2023-02-28T05:05:01Z</dcterms:modified>
</cp:coreProperties>
</file>